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80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3" r:id="rId11"/>
    <p:sldId id="274" r:id="rId12"/>
    <p:sldId id="275" r:id="rId13"/>
    <p:sldId id="276" r:id="rId14"/>
    <p:sldId id="277" r:id="rId15"/>
    <p:sldId id="278" r:id="rId16"/>
    <p:sldId id="286" r:id="rId17"/>
    <p:sldId id="287" r:id="rId18"/>
    <p:sldId id="288" r:id="rId19"/>
    <p:sldId id="289" r:id="rId20"/>
    <p:sldId id="290" r:id="rId21"/>
    <p:sldId id="291" r:id="rId22"/>
    <p:sldId id="279" r:id="rId23"/>
    <p:sldId id="281" r:id="rId24"/>
    <p:sldId id="282" r:id="rId25"/>
    <p:sldId id="283" r:id="rId26"/>
    <p:sldId id="284" r:id="rId27"/>
    <p:sldId id="28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326" autoAdjust="0"/>
  </p:normalViewPr>
  <p:slideViewPr>
    <p:cSldViewPr>
      <p:cViewPr varScale="1">
        <p:scale>
          <a:sx n="60" d="100"/>
          <a:sy n="60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8FD45-731C-44E3-8BA7-120D0E94C272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25490D-2582-4DCA-87E6-40B1CBAE7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730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Blawg</a:t>
            </a:r>
            <a:r>
              <a:rPr lang="en-US" baseline="0" dirty="0" smtClean="0"/>
              <a:t> = Business </a:t>
            </a:r>
            <a:r>
              <a:rPr lang="en-US" baseline="0" smtClean="0"/>
              <a:t>Law Blog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5490D-2582-4DCA-87E6-40B1CBAE7DC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3695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5490D-2582-4DCA-87E6-40B1CBAE7DC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0358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Interest is too high.</a:t>
            </a:r>
            <a:r>
              <a:rPr lang="en-US" baseline="0" dirty="0" smtClean="0"/>
              <a:t> Answers should explain the </a:t>
            </a:r>
            <a:r>
              <a:rPr lang="en-US" b="1" u="sng" baseline="0" dirty="0" smtClean="0"/>
              <a:t>Usury law </a:t>
            </a:r>
            <a:r>
              <a:rPr lang="en-US" baseline="0" dirty="0" smtClean="0"/>
              <a:t>to the client.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5490D-2582-4DCA-87E6-40B1CBAE7DC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947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Answers should explain the </a:t>
            </a:r>
            <a:r>
              <a:rPr lang="en-US" b="1" u="sng" baseline="0" dirty="0" smtClean="0"/>
              <a:t>Fair Credit Billing Act </a:t>
            </a:r>
            <a:r>
              <a:rPr lang="en-US" baseline="0" dirty="0" smtClean="0"/>
              <a:t>to the client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5490D-2582-4DCA-87E6-40B1CBAE7DC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92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English translation: My name is </a:t>
            </a:r>
            <a:r>
              <a:rPr lang="en-US" dirty="0" err="1" smtClean="0"/>
              <a:t>Isabela</a:t>
            </a:r>
            <a:r>
              <a:rPr lang="en-US" dirty="0" smtClean="0"/>
              <a:t> </a:t>
            </a:r>
            <a:r>
              <a:rPr lang="en-US" dirty="0" err="1" smtClean="0"/>
              <a:t>Malita</a:t>
            </a:r>
            <a:r>
              <a:rPr lang="en-US" dirty="0" smtClean="0"/>
              <a:t> </a:t>
            </a:r>
            <a:r>
              <a:rPr lang="en-US" dirty="0" err="1" smtClean="0"/>
              <a:t>Armendarez</a:t>
            </a:r>
            <a:r>
              <a:rPr lang="en-US" dirty="0" smtClean="0"/>
              <a:t>. I am 22 years old and I only have one credit</a:t>
            </a:r>
            <a:r>
              <a:rPr lang="en-US" baseline="0" dirty="0" smtClean="0"/>
              <a:t> card…I think I was turned down before I am Latina. Answers should explain the </a:t>
            </a:r>
            <a:r>
              <a:rPr lang="en-US" b="1" u="sng" baseline="0" dirty="0" smtClean="0"/>
              <a:t>Equal Credit Opportunity </a:t>
            </a:r>
            <a:r>
              <a:rPr lang="en-US" baseline="0" dirty="0" smtClean="0"/>
              <a:t>Act to the client.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5490D-2582-4DCA-87E6-40B1CBAE7DC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430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Answers should explain the </a:t>
            </a:r>
            <a:r>
              <a:rPr lang="en-US" b="1" u="sng" dirty="0" smtClean="0"/>
              <a:t>Fair</a:t>
            </a:r>
            <a:r>
              <a:rPr lang="en-US" b="1" u="sng" baseline="0" dirty="0" smtClean="0"/>
              <a:t> Credit Reporting Act </a:t>
            </a:r>
            <a:r>
              <a:rPr lang="en-US" baseline="0" dirty="0" smtClean="0"/>
              <a:t>to the client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5490D-2582-4DCA-87E6-40B1CBAE7DC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93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client</a:t>
            </a:r>
            <a:r>
              <a:rPr lang="en-US" baseline="0" dirty="0" smtClean="0"/>
              <a:t> does not have a case. Answers should include an explanation of the Equal Credit Opportunity Act and the three legal reasons to deny credit.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5490D-2582-4DCA-87E6-40B1CBAE7DC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2256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Answers should</a:t>
            </a:r>
            <a:r>
              <a:rPr lang="en-US" baseline="0" dirty="0" smtClean="0"/>
              <a:t> explain the </a:t>
            </a:r>
            <a:r>
              <a:rPr lang="en-US" b="1" u="sng" baseline="0" dirty="0" smtClean="0"/>
              <a:t>Credit Card Act of 2009 </a:t>
            </a:r>
            <a:r>
              <a:rPr lang="en-US" baseline="0" dirty="0" smtClean="0"/>
              <a:t>to the client.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5490D-2582-4DCA-87E6-40B1CBAE7DC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0981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Patrick’s rights have not been violated. Answers</a:t>
            </a:r>
            <a:r>
              <a:rPr lang="en-US" baseline="0" dirty="0" smtClean="0"/>
              <a:t> should explain the </a:t>
            </a:r>
            <a:r>
              <a:rPr lang="en-US" b="1" u="sng" baseline="0" dirty="0" smtClean="0"/>
              <a:t>Fair Debt Collection Practices Act</a:t>
            </a:r>
            <a:r>
              <a:rPr lang="en-US" baseline="0" dirty="0" smtClean="0"/>
              <a:t> to the client.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5490D-2582-4DCA-87E6-40B1CBAE7DC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758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5490D-2582-4DCA-87E6-40B1CBAE7DC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706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5490D-2582-4DCA-87E6-40B1CBAE7DC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538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C1DA-7191-48CD-8433-65B0458C5BF0}" type="datetime1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BB30 Business Law 4.01	Summer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83CC-3131-4830-A91A-32CA8CBFC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084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1D792-BA3E-4A59-BCB0-05DEFE8A507D}" type="datetime1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BB30 Business Law 4.01	Summer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83CC-3131-4830-A91A-32CA8CBFC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03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F87C-8764-4974-8D36-7F289DD755CA}" type="datetime1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BB30 Business Law 4.01	Summer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83CC-3131-4830-A91A-32CA8CBFC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19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57FF-B5DE-43C6-876A-034A9D65A669}" type="datetime1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BB30 Business Law 4.01	Summer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83CC-3131-4830-A91A-32CA8CBFC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526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AE4A-72E9-4811-9668-909BF99D2CB3}" type="datetime1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BB30 Business Law 4.01	Summer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83CC-3131-4830-A91A-32CA8CBFC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27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C1F02-83E6-433D-96AB-9F2792C6BBDB}" type="datetime1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BB30 Business Law 4.01	Summer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83CC-3131-4830-A91A-32CA8CBFC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723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6D8E2-E3E7-4FA5-AA52-5DCAADF9631C}" type="datetime1">
              <a:rPr lang="en-US" smtClean="0"/>
              <a:t>11/4/2016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BB30 Business Law 4.01	Summer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83CC-3131-4830-A91A-32CA8CBFC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94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B6B5E-2F18-4916-A210-F33F13689350}" type="datetime1">
              <a:rPr lang="en-US" smtClean="0"/>
              <a:t>11/4/2016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BB30 Business Law 4.01	Summer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83CC-3131-4830-A91A-32CA8CBFC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4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6B2A-D488-4AAD-80D1-4D04061AC83C}" type="datetime1">
              <a:rPr lang="en-US" smtClean="0"/>
              <a:t>11/4/2016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BB30 Business Law 4.01	Summer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83CC-3131-4830-A91A-32CA8CBFC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84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B065-C146-4B0C-88CE-0B21EC2441BB}" type="datetime1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BB30 Business Law 4.01	Summer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83CC-3131-4830-A91A-32CA8CBFC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02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CDCA-54E9-469F-BBA8-AFB7E19FB1BC}" type="datetime1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BB30 Business Law 4.01	Summer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83CC-3131-4830-A91A-32CA8CBFC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80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71B8A-3405-4ED9-AEF8-284F4CEE16C5}" type="datetime1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BB30 Business Law 4.01	Summer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E83CC-3131-4830-A91A-32CA8CBFC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648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Credit Law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Objective 4.01</a:t>
            </a:r>
          </a:p>
          <a:p>
            <a:r>
              <a:rPr lang="en-US" dirty="0" smtClean="0"/>
              <a:t>Understand financial, credit, and bankruptcy law.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BB30 Business Law 4.01	Summer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36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Client # 4: Jennifer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BB30 Business Law 4.01	Summer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6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Jennifer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 am a Caucasian female. Well, I am technically 1/32</a:t>
            </a:r>
            <a:r>
              <a:rPr lang="en-US" baseline="30000" dirty="0" smtClean="0"/>
              <a:t>th</a:t>
            </a:r>
            <a:r>
              <a:rPr lang="en-US" dirty="0" smtClean="0"/>
              <a:t> Native American. Any-who, I just applied for a home loan for $489,000. I think I was denied because of my gender and ethnicity. I make $15,000 a year as a part-time yoga instructor and barista. Do I have a case?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BB30 Business Law 4.01	Summer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9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/>
      <p:bldP spid="13107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Client # 5: Jasmine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BB30 Business Law 4.01	Summer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007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Jasmine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 am a sophomore at a small college in Florida. I NEED a credit card. There is so much that I want to buy – shoes, clothes, games, posters, and maybe even trips to Miami Beach!!!! I am 19 years old. My roommate said that I needed my parents help to get a credit card. WHY? That makes no sense. Please explain!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BB30 Business Law 4.01	Summer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20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/>
      <p:bldP spid="13209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Client # 6: Patrick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BB30 Business Law 4.01	Summer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35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Patrick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I have not paid my cable bill in four months. I don’t feel like driving to a Red Box and Netflix seems too “sketch”, so I just get all my movies On-Demand for $3.99 each. I watch about 10 to 15 movies a week. My bill is well over $2,000. Time Warner sent me a letter threatening to discontinue my service if I don’t pay! Also, they called me three times in four months. I feel harassed! What are my rights? </a:t>
            </a:r>
            <a:r>
              <a:rPr lang="en-US" dirty="0" err="1" smtClean="0"/>
              <a:t>Gotta</a:t>
            </a:r>
            <a:r>
              <a:rPr lang="en-US" dirty="0" smtClean="0"/>
              <a:t> go. The pizza guy is here…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BB30 Business Law 4.01	Summer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24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/>
      <p:bldP spid="13312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Client # 7: Chris  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BB30 Business Law 4.01	Summer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982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I am living it up! Check out my ride…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BB30 Business Law 4.01	Summer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03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 have a nice bachelor pad…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BB30 Business Law 4.01	Summer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96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Oh, and I have tons of amazing friends!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BB30 Business Law 4.01	Summer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18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0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format your answer…</a:t>
            </a:r>
          </a:p>
        </p:txBody>
      </p:sp>
      <p:sp>
        <p:nvSpPr>
          <p:cNvPr id="54275" name="Text Box 4"/>
          <p:cNvSpPr txBox="1">
            <a:spLocks noChangeArrowheads="1"/>
          </p:cNvSpPr>
          <p:nvPr/>
        </p:nvSpPr>
        <p:spPr bwMode="auto">
          <a:xfrm>
            <a:off x="304800" y="1828800"/>
            <a:ext cx="8610600" cy="39354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/>
              <a:t>Dear Jessie,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u="sng"/>
              <a:t>Opening sentence</a:t>
            </a:r>
            <a:r>
              <a:rPr lang="en-US" sz="2400" b="0"/>
              <a:t> should convey sympathy and understanding for their problem. </a:t>
            </a:r>
            <a:r>
              <a:rPr lang="en-US" sz="2400" u="sng"/>
              <a:t>Second sentence</a:t>
            </a:r>
            <a:r>
              <a:rPr lang="en-US" sz="2400" b="0"/>
              <a:t> should clearly explain how their rights were violated – You must include the law and highlight this term. If the scenario is about bankruptcy, tell them which chapter to file and why. </a:t>
            </a:r>
            <a:r>
              <a:rPr lang="en-US" sz="2400" u="sng"/>
              <a:t>Concluding sentence</a:t>
            </a:r>
            <a:r>
              <a:rPr lang="en-US" sz="2400" b="0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0"/>
              <a:t>Sincerely/Best Regards/Truly/Keep Your Head Up…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0"/>
              <a:t>Your Name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BB30 Business Law 4.01	Summer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968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Chris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eaLnBrk="1" hangingPunct="1"/>
            <a:r>
              <a:rPr lang="en-US" dirty="0" smtClean="0"/>
              <a:t>I have a two closets full of Armani suits and Gucci shoes. </a:t>
            </a:r>
          </a:p>
          <a:p>
            <a:pPr eaLnBrk="1" hangingPunct="1"/>
            <a:r>
              <a:rPr lang="en-US" dirty="0" smtClean="0"/>
              <a:t>My apartment is furnished with the finest designer furniture and I only drink out of Waterford crystal glasses.</a:t>
            </a:r>
          </a:p>
          <a:p>
            <a:pPr eaLnBrk="1" hangingPunct="1"/>
            <a:r>
              <a:rPr lang="en-US" dirty="0" smtClean="0"/>
              <a:t>I got a secret though…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BB30 Business Law 4.01	Summer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86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/>
      <p:bldP spid="12902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Chris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Don’t tell the ladies, but I am dead BROKE! My monthly rent and car payment total $6,050. My credit cards are maxed out at $125,980. We don’t even want to talk about the student loan that I have for $60,900. Bottom line…I am broke. What can I do?</a:t>
            </a:r>
          </a:p>
          <a:p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BB30 Business Law 4.01	Summer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3900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#8, 9, and 10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525963"/>
          </a:xfrm>
        </p:spPr>
        <p:txBody>
          <a:bodyPr/>
          <a:lstStyle/>
          <a:p>
            <a:r>
              <a:rPr lang="en-US" dirty="0" smtClean="0"/>
              <a:t>For questions 8, 9, and 10, you are going to write a </a:t>
            </a:r>
            <a:r>
              <a:rPr lang="en-US" dirty="0" err="1" smtClean="0"/>
              <a:t>blawg</a:t>
            </a:r>
            <a:r>
              <a:rPr lang="en-US" dirty="0" smtClean="0"/>
              <a:t> response to the clients. </a:t>
            </a:r>
          </a:p>
        </p:txBody>
      </p:sp>
      <p:pic>
        <p:nvPicPr>
          <p:cNvPr id="53252" name="Picture 2" descr="http://www.newyorkpersonalinjuryattorneyblog.com/uploaded_images/BlawgReview188-73708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676400"/>
            <a:ext cx="304800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BB30 Business Law 4.01	Summer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5637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Client # 8: </a:t>
            </a:r>
            <a:r>
              <a:rPr lang="en-US" dirty="0" err="1" smtClean="0"/>
              <a:t>Dama</a:t>
            </a:r>
            <a:r>
              <a:rPr lang="en-US" dirty="0" smtClean="0"/>
              <a:t> Family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BB30 Business Law 4.01	Summer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5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Client #8: The </a:t>
            </a:r>
            <a:r>
              <a:rPr lang="en-US" dirty="0" err="1" smtClean="0"/>
              <a:t>Dama</a:t>
            </a:r>
            <a:r>
              <a:rPr lang="en-US" dirty="0" smtClean="0"/>
              <a:t> Family 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038600"/>
          </a:xfrm>
        </p:spPr>
        <p:txBody>
          <a:bodyPr/>
          <a:lstStyle/>
          <a:p>
            <a:pPr eaLnBrk="1" hangingPunct="1"/>
            <a:r>
              <a:rPr lang="en-US" dirty="0" smtClean="0"/>
              <a:t>For the past five years, my family has owned and operated 20 upscale chain Indian restaurants, </a:t>
            </a:r>
            <a:r>
              <a:rPr lang="en-US" dirty="0" smtClean="0">
                <a:latin typeface="Arial Rounded MT Bold" pitchFamily="34" charset="0"/>
                <a:cs typeface="Aharoni" pitchFamily="2" charset="-79"/>
              </a:rPr>
              <a:t>Haute Cuisine of India,</a:t>
            </a:r>
            <a:r>
              <a:rPr lang="en-US" dirty="0" smtClean="0"/>
              <a:t> throughout southern Virginia and North Carolina. The average entrée at our restaurants costs $75. Unfortunately, we have not made a profit in 2 ½ years. What is our best option to stay in business? </a:t>
            </a:r>
          </a:p>
        </p:txBody>
      </p:sp>
      <p:pic>
        <p:nvPicPr>
          <p:cNvPr id="56324" name="Picture 5" descr="Dawa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715000"/>
            <a:ext cx="1260475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BB30 Business Law 4.01	Summer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74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6" grpId="0" autoUpdateAnimBg="0"/>
      <p:bldP spid="134147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Client # 9 and 10: </a:t>
            </a:r>
            <a:r>
              <a:rPr lang="en-US" dirty="0" err="1" smtClean="0"/>
              <a:t>Micco</a:t>
            </a: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BB30 Business Law 4.01	Summer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77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5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0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#9: </a:t>
            </a:r>
            <a:r>
              <a:rPr lang="en-US" dirty="0" err="1" smtClean="0"/>
              <a:t>Micco</a:t>
            </a:r>
            <a:r>
              <a:rPr lang="en-US" dirty="0" smtClean="0"/>
              <a:t> (Part 1) 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applied for a job with the CIA a few months ago, but I was turned down. They said, “Sorry, your credit is bad.” When I asked for a detailed explanation, the Human Resource Representative told me that she did not have to tell me anything further. Is this right? Don’t I </a:t>
            </a:r>
            <a:r>
              <a:rPr lang="en-US" dirty="0" smtClean="0"/>
              <a:t> have the </a:t>
            </a:r>
            <a:r>
              <a:rPr lang="en-US" dirty="0" smtClean="0"/>
              <a:t>right to know?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BB30 Business Law 4.01	Summer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705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#10: </a:t>
            </a:r>
            <a:r>
              <a:rPr lang="en-US" dirty="0" err="1" smtClean="0"/>
              <a:t>Micco</a:t>
            </a:r>
            <a:r>
              <a:rPr lang="en-US" dirty="0" smtClean="0"/>
              <a:t> (Part 2)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Also, I applied for a home loan a few weeks ago. I got approved for the loan, but the interest is 34.99%. My brother got a loan from the same bank, and his interest is only 4.25%. Is this right?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BB30 Business Law 4.01	Summer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41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Blawgging Assignment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Scenario:</a:t>
            </a:r>
          </a:p>
          <a:p>
            <a:pPr lvl="1" eaLnBrk="1" hangingPunct="1"/>
            <a:r>
              <a:rPr lang="en-US" dirty="0" smtClean="0"/>
              <a:t>You have a law firm. On your website, you have a section where people can ask for free law advice. You call this section “</a:t>
            </a:r>
            <a:r>
              <a:rPr lang="en-US" dirty="0" err="1" smtClean="0"/>
              <a:t>Blawgging</a:t>
            </a:r>
            <a:r>
              <a:rPr lang="en-US" dirty="0" smtClean="0"/>
              <a:t>”. Of the hundreds of questions, you only answer 10 questions for free. </a:t>
            </a:r>
          </a:p>
          <a:p>
            <a:pPr lvl="1" eaLnBrk="1" hangingPunct="1"/>
            <a:r>
              <a:rPr lang="en-US" dirty="0" smtClean="0"/>
              <a:t>For </a:t>
            </a:r>
            <a:r>
              <a:rPr lang="en-US" b="1" u="sng" dirty="0" smtClean="0"/>
              <a:t>each</a:t>
            </a:r>
            <a:r>
              <a:rPr lang="en-US" dirty="0" smtClean="0"/>
              <a:t> </a:t>
            </a:r>
            <a:r>
              <a:rPr lang="en-US" dirty="0" err="1" smtClean="0"/>
              <a:t>blawgger</a:t>
            </a:r>
            <a:r>
              <a:rPr lang="en-US" dirty="0" smtClean="0"/>
              <a:t>, write the LAW that was violated. You need to be prepared to give the class explanation of your answer.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BB30 Business Law 4.01	Summer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247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/>
      <p:bldP spid="1167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Client #1: Jason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BB30 Business Law 4.01	Summer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9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Client # 1: Jason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Hey, I got my credit card statement. I was charged for a hotel room in the Chicago for $12,980, </a:t>
            </a:r>
            <a:r>
              <a:rPr lang="en-US" b="1" u="sng" dirty="0" smtClean="0"/>
              <a:t>AND</a:t>
            </a:r>
            <a:r>
              <a:rPr lang="en-US" dirty="0" smtClean="0"/>
              <a:t> in-room movies for $140, </a:t>
            </a:r>
            <a:r>
              <a:rPr lang="en-US" b="1" u="sng" dirty="0" smtClean="0"/>
              <a:t>PLUS</a:t>
            </a:r>
            <a:r>
              <a:rPr lang="en-US" dirty="0" smtClean="0"/>
              <a:t> room service for $2,980. I have never been to Chicago, nor would I ever pay this much for a hotel stay. What should I do? Is there a law that can protect me?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BB30 Business Law 4.01	Summer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/>
      <p:bldP spid="12083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Client # 2: </a:t>
            </a:r>
            <a:r>
              <a:rPr lang="en-US" dirty="0" err="1" smtClean="0"/>
              <a:t>Isabela</a:t>
            </a: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BB30 Business Law 4.01	Summer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16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Isabela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/>
              <a:t>Hola. Mi nombre es Isabela Malita Armendarez. Tengo 22 anos y tengo solamente una tarjeta de credito. I applied for a home loan and I think I was turned down porque yo soy latina. I am a successful model (I made about $800,000 last year). I do have a slight accent, but I speak five different languages. What are my rights in this situation? Adios.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BB30 Business Law 4.01	Summer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29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/>
      <p:bldP spid="12185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Client # 3: Drew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BB30 Business Law 4.01	Summer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46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Drew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Dude, check out this situation. So like I owe a credit card company like $87,000 and I have like $98,700 in student loans. I am applying for a job as a financial manager at Bank of America. Dude, do you think BOA will find out about my debt? That might seriously hurt my chances, huh.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BB30 Business Law 4.01	Summer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439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/>
      <p:bldP spid="12288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1282</Words>
  <Application>Microsoft Office PowerPoint</Application>
  <PresentationFormat>On-screen Show (4:3)</PresentationFormat>
  <Paragraphs>96</Paragraphs>
  <Slides>27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Aharoni</vt:lpstr>
      <vt:lpstr>Arial</vt:lpstr>
      <vt:lpstr>Arial Rounded MT Bold</vt:lpstr>
      <vt:lpstr>Calibri</vt:lpstr>
      <vt:lpstr>Office Theme</vt:lpstr>
      <vt:lpstr>Credit Law Review</vt:lpstr>
      <vt:lpstr>How to format your answer…</vt:lpstr>
      <vt:lpstr>Blawgging Assignment</vt:lpstr>
      <vt:lpstr>Client #1: Jason </vt:lpstr>
      <vt:lpstr>Client # 1: Jason</vt:lpstr>
      <vt:lpstr>Client # 2: Isabela</vt:lpstr>
      <vt:lpstr>Isabela</vt:lpstr>
      <vt:lpstr>Client # 3: Drew</vt:lpstr>
      <vt:lpstr>Drew</vt:lpstr>
      <vt:lpstr>Client # 4: Jennifer </vt:lpstr>
      <vt:lpstr>Jennifer</vt:lpstr>
      <vt:lpstr>Client # 5: Jasmine</vt:lpstr>
      <vt:lpstr>Jasmine</vt:lpstr>
      <vt:lpstr>Client # 6: Patrick</vt:lpstr>
      <vt:lpstr>Patrick</vt:lpstr>
      <vt:lpstr>Client # 7: Chris   </vt:lpstr>
      <vt:lpstr>I am living it up! Check out my ride…</vt:lpstr>
      <vt:lpstr>I have a nice bachelor pad…</vt:lpstr>
      <vt:lpstr>Oh, and I have tons of amazing friends!</vt:lpstr>
      <vt:lpstr>Chris</vt:lpstr>
      <vt:lpstr>Chris</vt:lpstr>
      <vt:lpstr>Questions #8, 9, and 10</vt:lpstr>
      <vt:lpstr>Client # 8: Dama Family </vt:lpstr>
      <vt:lpstr>Client #8: The Dama Family </vt:lpstr>
      <vt:lpstr>Client # 9 and 10: Micco</vt:lpstr>
      <vt:lpstr>#9: Micco (Part 1) </vt:lpstr>
      <vt:lpstr>#10: Micco (Part 2)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Law Review</dc:title>
  <dc:creator>Tricia Leigh</dc:creator>
  <cp:lastModifiedBy>Thompson, Tamara O.</cp:lastModifiedBy>
  <cp:revision>13</cp:revision>
  <dcterms:created xsi:type="dcterms:W3CDTF">2013-02-10T17:51:08Z</dcterms:created>
  <dcterms:modified xsi:type="dcterms:W3CDTF">2016-11-04T12:43:03Z</dcterms:modified>
</cp:coreProperties>
</file>